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5"/>
  </p:notesMasterIdLst>
  <p:handoutMasterIdLst>
    <p:handoutMasterId r:id="rId16"/>
  </p:handoutMasterIdLst>
  <p:sldIdLst>
    <p:sldId id="257" r:id="rId2"/>
    <p:sldId id="260" r:id="rId3"/>
    <p:sldId id="258" r:id="rId4"/>
    <p:sldId id="261" r:id="rId5"/>
    <p:sldId id="262" r:id="rId6"/>
    <p:sldId id="267" r:id="rId7"/>
    <p:sldId id="265" r:id="rId8"/>
    <p:sldId id="266" r:id="rId9"/>
    <p:sldId id="263" r:id="rId10"/>
    <p:sldId id="264" r:id="rId11"/>
    <p:sldId id="268" r:id="rId12"/>
    <p:sldId id="269" r:id="rId13"/>
    <p:sldId id="270" r:id="rId1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91" y="6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77CD979-6CB4-4771-863A-F3CEC5F72509}" type="datetime1">
              <a:rPr lang="ru-RU" smtClean="0"/>
              <a:t>11.01.2022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1A8EE09-76CC-4000-B080-9F213DA7D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68124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444FEA7-A6A1-4C1B-A1CF-B68B41EC1A8E}" type="datetime1">
              <a:rPr lang="ru-RU" smtClean="0"/>
              <a:t>11.01.2022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  <a:endParaRPr lang="en-US"/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8E40627-AA7D-471F-B5F2-0BF9E4C68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452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Прямоугольник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Прямоугольник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 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Дата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fld id="{F5367D5C-F95A-42A3-88EC-882E2435144E}" type="datetime1">
              <a:rPr lang="ru-RU" smtClean="0"/>
              <a:t>11.01.2022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06637FB-2A93-4CBD-BFA2-D7CF6538021B}" type="datetime1">
              <a:rPr lang="ru-RU" smtClean="0"/>
              <a:t>11.01.2022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F524C86-1CBF-4FDC-97D7-01157E908D38}" type="datetime1">
              <a:rPr lang="ru-RU" smtClean="0"/>
              <a:t>11.01.2022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EA467F0-67F1-4FFB-84D6-E0366AF5D58F}" type="datetime1">
              <a:rPr lang="ru-RU" smtClean="0"/>
              <a:t>11.01.2022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23" name="Прямоугольник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Прямоугольник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Прямоугольник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Прямая соединительная линия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fld id="{58943CEE-22B0-4537-8D57-A0FA5AADADF2}" type="datetime1">
              <a:rPr lang="ru-RU" smtClean="0"/>
              <a:t>11.01.2022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6AE23C-0C45-469E-B619-DD472E6D19F8}" type="datetime1">
              <a:rPr lang="ru-RU" smtClean="0"/>
              <a:t>11.01.2022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084B974-3E30-46C0-8835-EBE9AF88C154}" type="datetime1">
              <a:rPr lang="ru-RU" smtClean="0"/>
              <a:t>11.01.2022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A373D8-060E-42D4-83B5-67EE9C99EB76}" type="datetime1">
              <a:rPr lang="ru-RU" smtClean="0"/>
              <a:t>11.01.2022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9039D93-8FE6-4FAB-8379-7097A2FFC7EA}" type="datetime1">
              <a:rPr lang="ru-RU" smtClean="0"/>
              <a:t>11.01.2022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4A5CD4F3-DD0B-41D2-86DC-8F94F11A7635}" type="datetime1">
              <a:rPr lang="ru-RU" smtClean="0"/>
              <a:t>11.01.2022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Рисунок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4225BED9-9D02-4AA4-868D-12B5B80D13D4}" type="datetime1">
              <a:rPr lang="ru-RU" smtClean="0"/>
              <a:t>11.01.2022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Прямоугольник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Прямоугольник 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" dirty="0"/>
              <a:t>Стиль образца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 dirty="0"/>
              <a:t>Щелкните, чтобы изменить стили текста образца слайда</a:t>
            </a:r>
          </a:p>
          <a:p>
            <a:pPr lvl="1" rtl="0"/>
            <a:r>
              <a:rPr lang="ru" dirty="0"/>
              <a:t>Второй уровень</a:t>
            </a:r>
          </a:p>
          <a:p>
            <a:pPr lvl="2" rtl="0"/>
            <a:r>
              <a:rPr lang="ru" dirty="0"/>
              <a:t>Третий уровень</a:t>
            </a:r>
          </a:p>
          <a:p>
            <a:pPr lvl="3" rtl="0"/>
            <a:r>
              <a:rPr lang="ru" dirty="0"/>
              <a:t>Четвертый уровень</a:t>
            </a:r>
          </a:p>
          <a:p>
            <a:pPr lvl="4" rtl="0"/>
            <a:r>
              <a:rPr lang="ru" dirty="0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C16BE775-1C9E-48DD-93B9-3187A540B86B}" type="datetime1">
              <a:rPr lang="ru-RU" smtClean="0"/>
              <a:t>11.01.2022</a:t>
            </a:fld>
            <a:endParaRPr lang="en-US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34B7E4EF-A1BD-40F4-AB7B-04F084DD99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Century Gothic" panose="020B0502020202020204" pitchFamily="34" charset="0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#_Toc85838926"/><Relationship Id="rId3" Type="http://schemas.openxmlformats.org/officeDocument/2006/relationships/hyperlink" Target="#_Toc85838921"/><Relationship Id="rId7" Type="http://schemas.openxmlformats.org/officeDocument/2006/relationships/hyperlink" Target="#_Toc85838925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#_Toc85838924"/><Relationship Id="rId5" Type="http://schemas.openxmlformats.org/officeDocument/2006/relationships/hyperlink" Target="#_Toc85838923"/><Relationship Id="rId4" Type="http://schemas.openxmlformats.org/officeDocument/2006/relationships/hyperlink" Target="#_Toc85838922"/><Relationship Id="rId9" Type="http://schemas.openxmlformats.org/officeDocument/2006/relationships/hyperlink" Target="#_Toc85838927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ткани, стола, красного цвета, покрытия&#10;&#10;Автоматически созданное описание">
            <a:extLst>
              <a:ext uri="{FF2B5EF4-FFF2-40B4-BE49-F238E27FC236}">
                <a16:creationId xmlns:a16="http://schemas.microsoft.com/office/drawing/2014/main" id="{6D3BA21E-E6C8-4E14-8E53-C5DF567E9D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64" name="Прямоугольник 59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329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65" name="Прямоугольник 61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3272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3272" y="1808532"/>
            <a:ext cx="5120639" cy="2696966"/>
          </a:xfrm>
        </p:spPr>
        <p:txBody>
          <a:bodyPr rtlCol="0"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Контрольная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работа на тему:</a:t>
            </a:r>
            <a:b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</a:rPr>
            </a:br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a typeface="Times New Roman" panose="02020603050405020304" pitchFamily="18" charset="0"/>
              </a:rPr>
              <a:t>”</a:t>
            </a:r>
            <a:r>
              <a:rPr lang="ru-RU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Методы, инструменты, составление алгоритма проведения исследования для целей судебной строительно-технической или стоимостной экспертизы</a:t>
            </a:r>
            <a:r>
              <a:rPr lang="en-US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”</a:t>
            </a:r>
            <a:endParaRPr lang="ru" sz="1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0925" y="4323240"/>
            <a:ext cx="4775075" cy="559656"/>
          </a:xfrm>
        </p:spPr>
        <p:txBody>
          <a:bodyPr rtlCol="0">
            <a:normAutofit fontScale="92500" lnSpcReduction="20000"/>
          </a:bodyPr>
          <a:lstStyle/>
          <a:p>
            <a:pPr rtl="0"/>
            <a:r>
              <a:rPr lang="ru-RU" dirty="0">
                <a:solidFill>
                  <a:schemeClr val="tx1"/>
                </a:solidFill>
              </a:rPr>
              <a:t>Выполнил: ….</a:t>
            </a:r>
          </a:p>
          <a:p>
            <a:pPr rtl="0"/>
            <a:r>
              <a:rPr lang="ru-RU" dirty="0">
                <a:solidFill>
                  <a:schemeClr val="tx1"/>
                </a:solidFill>
              </a:rPr>
              <a:t>Проверила</a:t>
            </a:r>
            <a:r>
              <a:rPr lang="ru-RU">
                <a:solidFill>
                  <a:schemeClr val="tx1"/>
                </a:solidFill>
              </a:rPr>
              <a:t>: …</a:t>
            </a:r>
            <a:endParaRPr lang="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693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ткани, стола, красного цвета, покрытия&#10;&#10;Автоматически созданное описание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0"/>
            <a:ext cx="12191979" cy="6857990"/>
          </a:xfrm>
          <a:prstGeom prst="rect">
            <a:avLst/>
          </a:prstGeom>
        </p:spPr>
      </p:pic>
      <p:sp>
        <p:nvSpPr>
          <p:cNvPr id="29" name="Прямоугольник 22">
            <a:extLst>
              <a:ext uri="{FF2B5EF4-FFF2-40B4-BE49-F238E27FC236}">
                <a16:creationId xmlns:a16="http://schemas.microsoft.com/office/drawing/2014/main" id="{F5380E9A-163E-4576-BCDD-0A450B7E9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79943" y="237744"/>
            <a:ext cx="7652977" cy="6382512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Прямоугольник 24">
            <a:extLst>
              <a:ext uri="{FF2B5EF4-FFF2-40B4-BE49-F238E27FC236}">
                <a16:creationId xmlns:a16="http://schemas.microsoft.com/office/drawing/2014/main" id="{88DDEF77-9746-4D83-91F9-442A2487E6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1710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D27312FA-3DFA-4008-8F0F-D104D342E48A}"/>
              </a:ext>
            </a:extLst>
          </p:cNvPr>
          <p:cNvSpPr txBox="1">
            <a:spLocks/>
          </p:cNvSpPr>
          <p:nvPr/>
        </p:nvSpPr>
        <p:spPr>
          <a:xfrm>
            <a:off x="4708891" y="1677509"/>
            <a:ext cx="6756580" cy="3249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endParaRPr lang="ru-RU" sz="2000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1111BBD-57A8-4388-ACB2-22ECE9651013}"/>
              </a:ext>
            </a:extLst>
          </p:cNvPr>
          <p:cNvSpPr txBox="1">
            <a:spLocks/>
          </p:cNvSpPr>
          <p:nvPr/>
        </p:nvSpPr>
        <p:spPr>
          <a:xfrm>
            <a:off x="4504932" y="4439658"/>
            <a:ext cx="7340157" cy="21805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r>
              <a:rPr lang="ru-RU" sz="2100" dirty="0"/>
              <a:t>В конце </a:t>
            </a:r>
            <a:r>
              <a:rPr lang="en-US" sz="2100" dirty="0"/>
              <a:t>XX </a:t>
            </a:r>
            <a:r>
              <a:rPr lang="ru-RU" sz="2100" dirty="0"/>
              <a:t>века  в СССР АО "НИЦ "Строительство" Научно-исследовательским, проектно-конструкторским и технологическим институтом бетона и железобетона </a:t>
            </a:r>
            <a:r>
              <a:rPr lang="ru-RU" sz="2100" dirty="0" err="1"/>
              <a:t>им.А.А.Гвоздева</a:t>
            </a:r>
            <a:r>
              <a:rPr lang="ru-RU" sz="2100" dirty="0"/>
              <a:t> (НИИЖБ)</a:t>
            </a:r>
          </a:p>
          <a:p>
            <a:r>
              <a:rPr lang="ru-RU" sz="2100" dirty="0"/>
              <a:t>был разработан склерометр ОНИКС-2.5</a:t>
            </a:r>
          </a:p>
          <a:p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11E8EED-B346-40D2-BF39-93AC95B6A4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017" y="460442"/>
            <a:ext cx="7252327" cy="38420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33280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ткани, стола, красного цвета, покрытия&#10;&#10;Автоматически созданное описание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0"/>
            <a:ext cx="12191979" cy="6857990"/>
          </a:xfrm>
          <a:prstGeom prst="rect">
            <a:avLst/>
          </a:prstGeom>
        </p:spPr>
      </p:pic>
      <p:sp>
        <p:nvSpPr>
          <p:cNvPr id="29" name="Прямоугольник 22">
            <a:extLst>
              <a:ext uri="{FF2B5EF4-FFF2-40B4-BE49-F238E27FC236}">
                <a16:creationId xmlns:a16="http://schemas.microsoft.com/office/drawing/2014/main" id="{F5380E9A-163E-4576-BCDD-0A450B7E9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79943" y="237744"/>
            <a:ext cx="7652977" cy="6382512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Прямоугольник 24">
            <a:extLst>
              <a:ext uri="{FF2B5EF4-FFF2-40B4-BE49-F238E27FC236}">
                <a16:creationId xmlns:a16="http://schemas.microsoft.com/office/drawing/2014/main" id="{88DDEF77-9746-4D83-91F9-442A2487E6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1710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D27312FA-3DFA-4008-8F0F-D104D342E48A}"/>
              </a:ext>
            </a:extLst>
          </p:cNvPr>
          <p:cNvSpPr txBox="1">
            <a:spLocks/>
          </p:cNvSpPr>
          <p:nvPr/>
        </p:nvSpPr>
        <p:spPr>
          <a:xfrm>
            <a:off x="4708891" y="1677509"/>
            <a:ext cx="6756580" cy="3249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endParaRPr lang="ru-RU" sz="2000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1111BBD-57A8-4388-ACB2-22ECE9651013}"/>
              </a:ext>
            </a:extLst>
          </p:cNvPr>
          <p:cNvSpPr txBox="1">
            <a:spLocks/>
          </p:cNvSpPr>
          <p:nvPr/>
        </p:nvSpPr>
        <p:spPr>
          <a:xfrm>
            <a:off x="4504932" y="4439658"/>
            <a:ext cx="7340157" cy="21805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r>
              <a:rPr lang="ru-RU" sz="2100" dirty="0"/>
              <a:t>В 2012 году швейцарской компанией “</a:t>
            </a:r>
            <a:r>
              <a:rPr lang="en-US" sz="2100" dirty="0"/>
              <a:t>Hexagon</a:t>
            </a:r>
            <a:r>
              <a:rPr lang="ru-RU" sz="2100" dirty="0"/>
              <a:t>" был разработан прибор для сканирования и определения дефектов Leica </a:t>
            </a:r>
            <a:r>
              <a:rPr lang="ru-RU" sz="2100" dirty="0" err="1"/>
              <a:t>ScanStation</a:t>
            </a:r>
            <a:r>
              <a:rPr lang="ru-RU" sz="2100" dirty="0"/>
              <a:t> P20</a:t>
            </a:r>
          </a:p>
        </p:txBody>
      </p:sp>
      <p:pic>
        <p:nvPicPr>
          <p:cNvPr id="11" name="Рисунок 10" descr="Лазерный сканер Leica ScanStation P20 6006979">
            <a:extLst>
              <a:ext uri="{FF2B5EF4-FFF2-40B4-BE49-F238E27FC236}">
                <a16:creationId xmlns:a16="http://schemas.microsoft.com/office/drawing/2014/main" id="{0E96A747-4B73-4736-B24F-11B4D74866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618" y="532611"/>
            <a:ext cx="4763626" cy="42626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44904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ткани, стола, красного цвета, покрытия&#10;&#10;Автоматически созданное описание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0"/>
            <a:ext cx="12191979" cy="6857990"/>
          </a:xfrm>
          <a:prstGeom prst="rect">
            <a:avLst/>
          </a:prstGeom>
        </p:spPr>
      </p:pic>
      <p:sp>
        <p:nvSpPr>
          <p:cNvPr id="29" name="Прямоугольник 22">
            <a:extLst>
              <a:ext uri="{FF2B5EF4-FFF2-40B4-BE49-F238E27FC236}">
                <a16:creationId xmlns:a16="http://schemas.microsoft.com/office/drawing/2014/main" id="{F5380E9A-163E-4576-BCDD-0A450B7E9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79943" y="237744"/>
            <a:ext cx="7652977" cy="6382512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Прямоугольник 24">
            <a:extLst>
              <a:ext uri="{FF2B5EF4-FFF2-40B4-BE49-F238E27FC236}">
                <a16:creationId xmlns:a16="http://schemas.microsoft.com/office/drawing/2014/main" id="{88DDEF77-9746-4D83-91F9-442A2487E6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1710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D27312FA-3DFA-4008-8F0F-D104D342E48A}"/>
              </a:ext>
            </a:extLst>
          </p:cNvPr>
          <p:cNvSpPr txBox="1">
            <a:spLocks/>
          </p:cNvSpPr>
          <p:nvPr/>
        </p:nvSpPr>
        <p:spPr>
          <a:xfrm>
            <a:off x="4708891" y="1677509"/>
            <a:ext cx="6756580" cy="3249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endParaRPr lang="ru-RU" sz="2000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1111BBD-57A8-4388-ACB2-22ECE9651013}"/>
              </a:ext>
            </a:extLst>
          </p:cNvPr>
          <p:cNvSpPr txBox="1">
            <a:spLocks/>
          </p:cNvSpPr>
          <p:nvPr/>
        </p:nvSpPr>
        <p:spPr>
          <a:xfrm>
            <a:off x="4504932" y="4439658"/>
            <a:ext cx="7340157" cy="21805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r>
              <a:rPr lang="ru-RU" sz="2100" dirty="0"/>
              <a:t>В 2014 году компанией "ИНТЕРПРИБОР" был разработан прибор мониторинга качества материалов АВТОГРАФ  -1.1</a:t>
            </a:r>
          </a:p>
          <a:p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16A7A4F-7646-48EE-BAC6-AE91A8A9AF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847" y="488086"/>
            <a:ext cx="5711710" cy="39515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1668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ткани, стола, красного цвета, покрытия&#10;&#10;Автоматически созданное описание">
            <a:extLst>
              <a:ext uri="{FF2B5EF4-FFF2-40B4-BE49-F238E27FC236}">
                <a16:creationId xmlns:a16="http://schemas.microsoft.com/office/drawing/2014/main" id="{6D3BA21E-E6C8-4E14-8E53-C5DF567E9D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64" name="Прямоугольник 59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329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65" name="Прямоугольник 61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3272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3272" y="1808532"/>
            <a:ext cx="5120639" cy="2696966"/>
          </a:xfrm>
        </p:spPr>
        <p:txBody>
          <a:bodyPr rtlCol="0">
            <a:normAutofit/>
          </a:bodyPr>
          <a:lstStyle/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внимание!</a:t>
            </a:r>
            <a:endParaRPr lang="ru" sz="2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0925" y="4323240"/>
            <a:ext cx="4775075" cy="559656"/>
          </a:xfrm>
        </p:spPr>
        <p:txBody>
          <a:bodyPr rtlCol="0">
            <a:normAutofit fontScale="92500" lnSpcReduction="20000"/>
          </a:bodyPr>
          <a:lstStyle/>
          <a:p>
            <a:pPr rtl="0"/>
            <a:r>
              <a:rPr lang="ru-RU" dirty="0">
                <a:solidFill>
                  <a:schemeClr val="tx1"/>
                </a:solidFill>
              </a:rPr>
              <a:t>Выполнил: Скляренко А.В.</a:t>
            </a:r>
          </a:p>
          <a:p>
            <a:pPr rtl="0"/>
            <a:r>
              <a:rPr lang="ru-RU" dirty="0">
                <a:solidFill>
                  <a:schemeClr val="tx1"/>
                </a:solidFill>
              </a:rPr>
              <a:t>Проверила: Гиря Л.В.</a:t>
            </a:r>
            <a:endParaRPr lang="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997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ткани, стола, красного цвета, покрытия&#10;&#10;Автоматически созданное описание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79" cy="6857990"/>
          </a:xfrm>
          <a:prstGeom prst="rect">
            <a:avLst/>
          </a:prstGeom>
        </p:spPr>
      </p:pic>
      <p:sp>
        <p:nvSpPr>
          <p:cNvPr id="29" name="Прямоугольник 22">
            <a:extLst>
              <a:ext uri="{FF2B5EF4-FFF2-40B4-BE49-F238E27FC236}">
                <a16:creationId xmlns:a16="http://schemas.microsoft.com/office/drawing/2014/main" id="{F5380E9A-163E-4576-BCDD-0A450B7E9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79943" y="237744"/>
            <a:ext cx="7652977" cy="6382512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Прямоугольник 24">
            <a:extLst>
              <a:ext uri="{FF2B5EF4-FFF2-40B4-BE49-F238E27FC236}">
                <a16:creationId xmlns:a16="http://schemas.microsoft.com/office/drawing/2014/main" id="{88DDEF77-9746-4D83-91F9-442A2487E6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1710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C9295F-E638-4F61-AFE2-CF3E40556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5253" y="576092"/>
            <a:ext cx="4514913" cy="255181"/>
          </a:xfrm>
        </p:spPr>
        <p:txBody>
          <a:bodyPr rtlCol="0">
            <a:normAutofit fontScale="90000"/>
          </a:bodyPr>
          <a:lstStyle/>
          <a:p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</a:t>
            </a:r>
            <a:r>
              <a:rPr lang="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ремины и определения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D27312FA-3DFA-4008-8F0F-D104D342E48A}"/>
              </a:ext>
            </a:extLst>
          </p:cNvPr>
          <p:cNvSpPr txBox="1">
            <a:spLocks/>
          </p:cNvSpPr>
          <p:nvPr/>
        </p:nvSpPr>
        <p:spPr>
          <a:xfrm>
            <a:off x="4708891" y="1677509"/>
            <a:ext cx="6756580" cy="3249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Диалектический метод – </a:t>
            </a:r>
            <a:r>
              <a:rPr lang="ru-RU" sz="2000" dirty="0">
                <a:effectLst/>
                <a:ea typeface="Times New Roman" panose="02020603050405020304" pitchFamily="18" charset="0"/>
              </a:rPr>
              <a:t>это совокупность признанных традиционной наукой наиболее фундаментальных принципов и приемов, регулирующих всякую познавательную и практическую деятельность;</a:t>
            </a:r>
          </a:p>
          <a:p>
            <a:endParaRPr lang="ru-RU" sz="2000" dirty="0">
              <a:effectLst/>
              <a:ea typeface="Times New Roman" panose="02020603050405020304" pitchFamily="18" charset="0"/>
            </a:endParaRPr>
          </a:p>
          <a:p>
            <a:r>
              <a:rPr lang="ru-RU" sz="2000" dirty="0"/>
              <a:t>Общенаучный метод – это чувственно-рациональные методы, сочетающие в себе, начала как чувственного, так и рационального познания;</a:t>
            </a:r>
          </a:p>
          <a:p>
            <a:endParaRPr lang="ru-RU" sz="2000" dirty="0"/>
          </a:p>
          <a:p>
            <a:r>
              <a:rPr lang="ru-RU" sz="2000" dirty="0"/>
              <a:t>Специальный метод – это методы, сфера применения которых ограничена одной или несколькими науками либо отраслями прикладной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99413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ткани, стола, красного цвета, покрытия&#10;&#10;Автоматически созданное описание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" y="10"/>
            <a:ext cx="12191979" cy="6857990"/>
          </a:xfrm>
          <a:prstGeom prst="rect">
            <a:avLst/>
          </a:prstGeom>
        </p:spPr>
      </p:pic>
      <p:sp>
        <p:nvSpPr>
          <p:cNvPr id="29" name="Прямоугольник 22">
            <a:extLst>
              <a:ext uri="{FF2B5EF4-FFF2-40B4-BE49-F238E27FC236}">
                <a16:creationId xmlns:a16="http://schemas.microsoft.com/office/drawing/2014/main" id="{F5380E9A-163E-4576-BCDD-0A450B7E9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79943" y="237744"/>
            <a:ext cx="7652977" cy="6382512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Прямоугольник 24">
            <a:extLst>
              <a:ext uri="{FF2B5EF4-FFF2-40B4-BE49-F238E27FC236}">
                <a16:creationId xmlns:a16="http://schemas.microsoft.com/office/drawing/2014/main" id="{88DDEF77-9746-4D83-91F9-442A2487E6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1710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C9295F-E638-4F61-AFE2-CF3E40556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774" y="509590"/>
            <a:ext cx="3823854" cy="305057"/>
          </a:xfrm>
        </p:spPr>
        <p:txBody>
          <a:bodyPr rtlCol="0">
            <a:normAutofit fontScale="90000"/>
          </a:bodyPr>
          <a:lstStyle/>
          <a:p>
            <a:r>
              <a:rPr lang="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Содержание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F95B3BB-2570-471A-8A6A-8342A1214F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1414" y="1275931"/>
            <a:ext cx="7075845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11981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19813" algn="r"/>
              </a:tabLst>
            </a:pPr>
            <a:r>
              <a:rPr kumimoji="0" lang="ru-RU" altLang="ru-RU" sz="2400" i="0" strike="noStrike" cap="none" normalizeH="0" baseline="0" dirty="0">
                <a:ln>
                  <a:noFill/>
                </a:ln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Глава 1. Проблемы и методы решения</a:t>
            </a:r>
            <a:endParaRPr kumimoji="0" lang="ru-RU" altLang="ru-RU" sz="2400" i="0" strike="noStrike" cap="none" normalizeH="0" baseline="0" dirty="0">
              <a:ln>
                <a:noFill/>
              </a:ln>
              <a:effectLst/>
              <a:latin typeface="Century Gothic" panose="020B0502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19813" algn="r"/>
              </a:tabLst>
            </a:pPr>
            <a:r>
              <a:rPr kumimoji="0" lang="ru-RU" altLang="ru-RU" sz="2400" i="0" strike="noStrike" cap="none" normalizeH="0" baseline="0" dirty="0">
                <a:ln>
                  <a:noFill/>
                </a:ln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Глава 2. Основная часть</a:t>
            </a:r>
            <a:endParaRPr kumimoji="0" lang="ru-RU" altLang="ru-RU" sz="2400" i="0" strike="noStrike" cap="none" normalizeH="0" baseline="0" dirty="0">
              <a:ln>
                <a:noFill/>
              </a:ln>
              <a:effectLst/>
              <a:latin typeface="Century Gothic" panose="020B0502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19813" algn="r"/>
              </a:tabLst>
            </a:pPr>
            <a:r>
              <a:rPr kumimoji="0" lang="ru-RU" altLang="ru-RU" sz="2400" i="0" strike="noStrike" cap="none" normalizeH="0" baseline="0" dirty="0">
                <a:ln>
                  <a:noFill/>
                </a:ln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Глава 3. Опыт отечественный и зарубежный</a:t>
            </a:r>
            <a:endParaRPr kumimoji="0" lang="ru-RU" altLang="ru-RU" sz="2400" i="0" strike="noStrike" cap="none" normalizeH="0" baseline="0" dirty="0">
              <a:ln>
                <a:noFill/>
              </a:ln>
              <a:effectLst/>
              <a:latin typeface="Century Gothic" panose="020B0502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19813" algn="r"/>
              </a:tabLst>
            </a:pPr>
            <a:r>
              <a:rPr kumimoji="0" lang="ru-RU" altLang="ru-RU" sz="2400" i="0" strike="noStrike" cap="none" normalizeH="0" baseline="0" dirty="0">
                <a:ln>
                  <a:noFill/>
                </a:ln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Глава 3.1 Опыт отечественный</a:t>
            </a:r>
            <a:endParaRPr kumimoji="0" lang="ru-RU" altLang="ru-RU" sz="2400" i="0" strike="noStrike" cap="none" normalizeH="0" baseline="0" dirty="0">
              <a:ln>
                <a:noFill/>
              </a:ln>
              <a:effectLst/>
              <a:latin typeface="Century Gothic" panose="020B0502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19813" algn="r"/>
              </a:tabLst>
            </a:pPr>
            <a:r>
              <a:rPr kumimoji="0" lang="ru-RU" altLang="ru-RU" sz="2400" i="0" strike="noStrike" cap="none" normalizeH="0" baseline="0" dirty="0">
                <a:ln>
                  <a:noFill/>
                </a:ln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Глава 3.2 Опыт зарубежный</a:t>
            </a:r>
            <a:endParaRPr kumimoji="0" lang="ru-RU" altLang="ru-RU" sz="2400" i="0" strike="noStrike" cap="none" normalizeH="0" baseline="0" dirty="0">
              <a:ln>
                <a:noFill/>
              </a:ln>
              <a:effectLst/>
              <a:latin typeface="Century Gothic" panose="020B0502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19813" algn="r"/>
              </a:tabLst>
            </a:pPr>
            <a:r>
              <a:rPr kumimoji="0" lang="ru-RU" altLang="ru-RU" sz="2400" i="0" strike="noStrike" cap="none" normalizeH="0" baseline="0" dirty="0">
                <a:ln>
                  <a:noFill/>
                </a:ln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Заключение</a:t>
            </a:r>
            <a:endParaRPr kumimoji="0" lang="ru-RU" altLang="ru-RU" sz="2400" i="0" strike="noStrike" cap="none" normalizeH="0" baseline="0" dirty="0">
              <a:ln>
                <a:noFill/>
              </a:ln>
              <a:effectLst/>
              <a:latin typeface="Century Gothic" panose="020B0502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19813" algn="r"/>
              </a:tabLst>
            </a:pPr>
            <a:r>
              <a:rPr kumimoji="0" lang="ru-RU" altLang="ru-RU" sz="2400" i="0" strike="noStrike" cap="none" normalizeH="0" baseline="0" dirty="0">
                <a:ln>
                  <a:noFill/>
                </a:ln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Библиография</a:t>
            </a:r>
            <a:endParaRPr kumimoji="0" lang="ru-RU" altLang="ru-RU" sz="2400" i="0" strike="noStrike" cap="none" normalizeH="0" baseline="0" dirty="0">
              <a:ln>
                <a:noFill/>
              </a:ln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010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ткани, стола, красного цвета, покрытия&#10;&#10;Автоматически созданное описание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" y="10"/>
            <a:ext cx="12191979" cy="6857990"/>
          </a:xfrm>
          <a:prstGeom prst="rect">
            <a:avLst/>
          </a:prstGeom>
        </p:spPr>
      </p:pic>
      <p:sp>
        <p:nvSpPr>
          <p:cNvPr id="29" name="Прямоугольник 22">
            <a:extLst>
              <a:ext uri="{FF2B5EF4-FFF2-40B4-BE49-F238E27FC236}">
                <a16:creationId xmlns:a16="http://schemas.microsoft.com/office/drawing/2014/main" id="{F5380E9A-163E-4576-BCDD-0A450B7E9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79943" y="237744"/>
            <a:ext cx="7652977" cy="6382512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Прямоугольник 24">
            <a:extLst>
              <a:ext uri="{FF2B5EF4-FFF2-40B4-BE49-F238E27FC236}">
                <a16:creationId xmlns:a16="http://schemas.microsoft.com/office/drawing/2014/main" id="{88DDEF77-9746-4D83-91F9-442A2487E6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1710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52" name="Picture 4" descr="Учение о методах теории судебной экспертизы и экспертной деятельности -  презентация онлайн">
            <a:extLst>
              <a:ext uri="{FF2B5EF4-FFF2-40B4-BE49-F238E27FC236}">
                <a16:creationId xmlns:a16="http://schemas.microsoft.com/office/drawing/2014/main" id="{3DBE4003-287A-44E2-8A4E-E1FD6CCCC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085" y="237744"/>
            <a:ext cx="8521835" cy="638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404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ткани, стола, красного цвета, покрытия&#10;&#10;Автоматически созданное описание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0"/>
            <a:ext cx="12191979" cy="6857990"/>
          </a:xfrm>
          <a:prstGeom prst="rect">
            <a:avLst/>
          </a:prstGeom>
        </p:spPr>
      </p:pic>
      <p:sp>
        <p:nvSpPr>
          <p:cNvPr id="29" name="Прямоугольник 22">
            <a:extLst>
              <a:ext uri="{FF2B5EF4-FFF2-40B4-BE49-F238E27FC236}">
                <a16:creationId xmlns:a16="http://schemas.microsoft.com/office/drawing/2014/main" id="{F5380E9A-163E-4576-BCDD-0A450B7E9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79943" y="237744"/>
            <a:ext cx="7652977" cy="6382512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Прямоугольник 24">
            <a:extLst>
              <a:ext uri="{FF2B5EF4-FFF2-40B4-BE49-F238E27FC236}">
                <a16:creationId xmlns:a16="http://schemas.microsoft.com/office/drawing/2014/main" id="{88DDEF77-9746-4D83-91F9-442A2487E6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1710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D27312FA-3DFA-4008-8F0F-D104D342E48A}"/>
              </a:ext>
            </a:extLst>
          </p:cNvPr>
          <p:cNvSpPr txBox="1">
            <a:spLocks/>
          </p:cNvSpPr>
          <p:nvPr/>
        </p:nvSpPr>
        <p:spPr>
          <a:xfrm>
            <a:off x="4708891" y="1677509"/>
            <a:ext cx="6756580" cy="3249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endParaRPr lang="ru-RU" sz="2000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1111BBD-57A8-4388-ACB2-22ECE9651013}"/>
              </a:ext>
            </a:extLst>
          </p:cNvPr>
          <p:cNvSpPr txBox="1">
            <a:spLocks/>
          </p:cNvSpPr>
          <p:nvPr/>
        </p:nvSpPr>
        <p:spPr>
          <a:xfrm>
            <a:off x="4680595" y="4965657"/>
            <a:ext cx="7076664" cy="1263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r>
              <a:rPr lang="ru-RU" sz="2000" dirty="0"/>
              <a:t>В 1896 году</a:t>
            </a:r>
            <a:r>
              <a:rPr lang="en-US" sz="2000" dirty="0"/>
              <a:t> XIX </a:t>
            </a:r>
            <a:r>
              <a:rPr lang="ru-RU" sz="2000" dirty="0"/>
              <a:t>века в Германии </a:t>
            </a:r>
            <a:r>
              <a:rPr lang="ru-RU" sz="2000" dirty="0" err="1"/>
              <a:t>Вильгемом</a:t>
            </a:r>
            <a:r>
              <a:rPr lang="ru-RU" sz="2000" dirty="0"/>
              <a:t> Конрадом </a:t>
            </a:r>
            <a:r>
              <a:rPr lang="ru-RU" sz="2000" dirty="0" err="1"/>
              <a:t>Ренгеном</a:t>
            </a:r>
            <a:r>
              <a:rPr lang="ru-RU" sz="2000" dirty="0"/>
              <a:t> была разработана </a:t>
            </a:r>
            <a:r>
              <a:rPr lang="ru-RU" sz="2000" dirty="0" err="1"/>
              <a:t>ренгеновская</a:t>
            </a:r>
            <a:r>
              <a:rPr lang="ru-RU" sz="2000" dirty="0"/>
              <a:t> методика определения дефектов</a:t>
            </a:r>
          </a:p>
        </p:txBody>
      </p:sp>
      <p:pic>
        <p:nvPicPr>
          <p:cNvPr id="14" name="Рисунок 13" descr="Радиационные методы контроля">
            <a:extLst>
              <a:ext uri="{FF2B5EF4-FFF2-40B4-BE49-F238E27FC236}">
                <a16:creationId xmlns:a16="http://schemas.microsoft.com/office/drawing/2014/main" id="{9CE07F77-47E8-4B39-A1AB-B78BBD7C31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104" y="775188"/>
            <a:ext cx="6771536" cy="38496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43236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ткани, стола, красного цвета, покрытия&#10;&#10;Автоматически созданное описание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0"/>
            <a:ext cx="12191979" cy="6857990"/>
          </a:xfrm>
          <a:prstGeom prst="rect">
            <a:avLst/>
          </a:prstGeom>
        </p:spPr>
      </p:pic>
      <p:sp>
        <p:nvSpPr>
          <p:cNvPr id="29" name="Прямоугольник 22">
            <a:extLst>
              <a:ext uri="{FF2B5EF4-FFF2-40B4-BE49-F238E27FC236}">
                <a16:creationId xmlns:a16="http://schemas.microsoft.com/office/drawing/2014/main" id="{F5380E9A-163E-4576-BCDD-0A450B7E9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79943" y="237744"/>
            <a:ext cx="7652977" cy="6382512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Прямоугольник 24">
            <a:extLst>
              <a:ext uri="{FF2B5EF4-FFF2-40B4-BE49-F238E27FC236}">
                <a16:creationId xmlns:a16="http://schemas.microsoft.com/office/drawing/2014/main" id="{88DDEF77-9746-4D83-91F9-442A2487E6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1710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D27312FA-3DFA-4008-8F0F-D104D342E48A}"/>
              </a:ext>
            </a:extLst>
          </p:cNvPr>
          <p:cNvSpPr txBox="1">
            <a:spLocks/>
          </p:cNvSpPr>
          <p:nvPr/>
        </p:nvSpPr>
        <p:spPr>
          <a:xfrm>
            <a:off x="4708891" y="1677509"/>
            <a:ext cx="6756580" cy="3249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endParaRPr lang="ru-RU" sz="2000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1111BBD-57A8-4388-ACB2-22ECE9651013}"/>
              </a:ext>
            </a:extLst>
          </p:cNvPr>
          <p:cNvSpPr txBox="1">
            <a:spLocks/>
          </p:cNvSpPr>
          <p:nvPr/>
        </p:nvSpPr>
        <p:spPr>
          <a:xfrm>
            <a:off x="4680595" y="4965657"/>
            <a:ext cx="7340156" cy="1263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r>
              <a:rPr lang="ru-RU" sz="2000" dirty="0"/>
              <a:t>В 1950 году</a:t>
            </a:r>
            <a:r>
              <a:rPr lang="en-US" sz="2000" dirty="0"/>
              <a:t> XX </a:t>
            </a:r>
            <a:r>
              <a:rPr lang="ru-RU" sz="2000" dirty="0"/>
              <a:t>века в Германии </a:t>
            </a:r>
            <a:r>
              <a:rPr lang="ru-RU" sz="2000" dirty="0" err="1"/>
              <a:t>Эрнаст</a:t>
            </a:r>
            <a:r>
              <a:rPr lang="ru-RU" sz="2000" dirty="0"/>
              <a:t> Шмидт  изобрел Молоток Шмидта для определения прочности железобетонных конструкций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5280A7C-A8FB-4D2F-8B59-8CF6B03E41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" y="374904"/>
            <a:ext cx="3633239" cy="6264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212986-F41D-47DB-A4E7-D75CC02DD9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594" y="684854"/>
            <a:ext cx="3515706" cy="41097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6421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ткани, стола, красного цвета, покрытия&#10;&#10;Автоматически созданное описание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79" cy="6857990"/>
          </a:xfrm>
          <a:prstGeom prst="rect">
            <a:avLst/>
          </a:prstGeom>
        </p:spPr>
      </p:pic>
      <p:sp>
        <p:nvSpPr>
          <p:cNvPr id="29" name="Прямоугольник 22">
            <a:extLst>
              <a:ext uri="{FF2B5EF4-FFF2-40B4-BE49-F238E27FC236}">
                <a16:creationId xmlns:a16="http://schemas.microsoft.com/office/drawing/2014/main" id="{F5380E9A-163E-4576-BCDD-0A450B7E9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79943" y="237744"/>
            <a:ext cx="7652977" cy="6382512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Прямоугольник 24">
            <a:extLst>
              <a:ext uri="{FF2B5EF4-FFF2-40B4-BE49-F238E27FC236}">
                <a16:creationId xmlns:a16="http://schemas.microsoft.com/office/drawing/2014/main" id="{88DDEF77-9746-4D83-91F9-442A2487E6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1710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D27312FA-3DFA-4008-8F0F-D104D342E48A}"/>
              </a:ext>
            </a:extLst>
          </p:cNvPr>
          <p:cNvSpPr txBox="1">
            <a:spLocks/>
          </p:cNvSpPr>
          <p:nvPr/>
        </p:nvSpPr>
        <p:spPr>
          <a:xfrm>
            <a:off x="4708891" y="1677509"/>
            <a:ext cx="6756580" cy="3249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endParaRPr lang="ru-RU" sz="2000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1111BBD-57A8-4388-ACB2-22ECE9651013}"/>
              </a:ext>
            </a:extLst>
          </p:cNvPr>
          <p:cNvSpPr txBox="1">
            <a:spLocks/>
          </p:cNvSpPr>
          <p:nvPr/>
        </p:nvSpPr>
        <p:spPr>
          <a:xfrm>
            <a:off x="4546643" y="137170"/>
            <a:ext cx="7340156" cy="1589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r>
              <a:rPr lang="ru-RU" sz="2000" dirty="0"/>
              <a:t>В 60-е годы</a:t>
            </a:r>
            <a:r>
              <a:rPr lang="en-US" sz="2000" dirty="0"/>
              <a:t> XX </a:t>
            </a:r>
            <a:r>
              <a:rPr lang="ru-RU" sz="2000" dirty="0"/>
              <a:t>века в Великобритании был разработан твердомер по Виккерсу 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1817E9F-563C-422D-BE70-37E8788FA1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721" y="1462812"/>
            <a:ext cx="4281943" cy="49324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27255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ткани, стола, красного цвета, покрытия&#10;&#10;Автоматически созданное описание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0"/>
            <a:ext cx="12191979" cy="6857990"/>
          </a:xfrm>
          <a:prstGeom prst="rect">
            <a:avLst/>
          </a:prstGeom>
        </p:spPr>
      </p:pic>
      <p:sp>
        <p:nvSpPr>
          <p:cNvPr id="29" name="Прямоугольник 22">
            <a:extLst>
              <a:ext uri="{FF2B5EF4-FFF2-40B4-BE49-F238E27FC236}">
                <a16:creationId xmlns:a16="http://schemas.microsoft.com/office/drawing/2014/main" id="{F5380E9A-163E-4576-BCDD-0A450B7E9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79943" y="237744"/>
            <a:ext cx="7652977" cy="6382512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Прямоугольник 24">
            <a:extLst>
              <a:ext uri="{FF2B5EF4-FFF2-40B4-BE49-F238E27FC236}">
                <a16:creationId xmlns:a16="http://schemas.microsoft.com/office/drawing/2014/main" id="{88DDEF77-9746-4D83-91F9-442A2487E6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1710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D27312FA-3DFA-4008-8F0F-D104D342E48A}"/>
              </a:ext>
            </a:extLst>
          </p:cNvPr>
          <p:cNvSpPr txBox="1">
            <a:spLocks/>
          </p:cNvSpPr>
          <p:nvPr/>
        </p:nvSpPr>
        <p:spPr>
          <a:xfrm>
            <a:off x="4708891" y="1677509"/>
            <a:ext cx="6756580" cy="3249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endParaRPr lang="ru-RU" sz="2000" dirty="0"/>
          </a:p>
        </p:txBody>
      </p:sp>
      <p:pic>
        <p:nvPicPr>
          <p:cNvPr id="7" name="Рисунок 6" descr="По единому билету. РФФИ открыл молодежи дорогу в большую науку - Пресса об  РФФИ - Пресс-центр - Портал РФФИ">
            <a:extLst>
              <a:ext uri="{FF2B5EF4-FFF2-40B4-BE49-F238E27FC236}">
                <a16:creationId xmlns:a16="http://schemas.microsoft.com/office/drawing/2014/main" id="{1305EAE3-F478-4E1E-9F0D-9E8EEB152E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9" y="292443"/>
            <a:ext cx="4154974" cy="622540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1111BBD-57A8-4388-ACB2-22ECE9651013}"/>
              </a:ext>
            </a:extLst>
          </p:cNvPr>
          <p:cNvSpPr txBox="1">
            <a:spLocks/>
          </p:cNvSpPr>
          <p:nvPr/>
        </p:nvSpPr>
        <p:spPr>
          <a:xfrm>
            <a:off x="4592764" y="799516"/>
            <a:ext cx="7340156" cy="1263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r>
              <a:rPr lang="ru-RU" sz="2000" dirty="0"/>
              <a:t>В 70-е годы</a:t>
            </a:r>
            <a:r>
              <a:rPr lang="en-US" sz="2000" dirty="0"/>
              <a:t> XX </a:t>
            </a:r>
            <a:r>
              <a:rPr lang="ru-RU" sz="2000" dirty="0"/>
              <a:t>века в СССР Кашкаров Павел Константинович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/>
              <a:t> изобрел Молоток Кашкарова для определения прочности железобетонных конструкций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E0F79EB-BD90-47BD-A750-86F40CD282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064" y="2310095"/>
            <a:ext cx="6896233" cy="29526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2085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ткани, стола, красного цвета, покрытия&#10;&#10;Автоматически созданное описание">
            <a:extLst>
              <a:ext uri="{FF2B5EF4-FFF2-40B4-BE49-F238E27FC236}">
                <a16:creationId xmlns:a16="http://schemas.microsoft.com/office/drawing/2014/main" id="{5C002EE5-E4FF-463C-8DAA-9AC0B6D40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0"/>
            <a:ext cx="12191979" cy="6857990"/>
          </a:xfrm>
          <a:prstGeom prst="rect">
            <a:avLst/>
          </a:prstGeom>
        </p:spPr>
      </p:pic>
      <p:sp>
        <p:nvSpPr>
          <p:cNvPr id="29" name="Прямоугольник 22">
            <a:extLst>
              <a:ext uri="{FF2B5EF4-FFF2-40B4-BE49-F238E27FC236}">
                <a16:creationId xmlns:a16="http://schemas.microsoft.com/office/drawing/2014/main" id="{F5380E9A-163E-4576-BCDD-0A450B7E9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79943" y="237744"/>
            <a:ext cx="7652977" cy="6382512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Прямоугольник 24">
            <a:extLst>
              <a:ext uri="{FF2B5EF4-FFF2-40B4-BE49-F238E27FC236}">
                <a16:creationId xmlns:a16="http://schemas.microsoft.com/office/drawing/2014/main" id="{88DDEF77-9746-4D83-91F9-442A2487E6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1710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D27312FA-3DFA-4008-8F0F-D104D342E48A}"/>
              </a:ext>
            </a:extLst>
          </p:cNvPr>
          <p:cNvSpPr txBox="1">
            <a:spLocks/>
          </p:cNvSpPr>
          <p:nvPr/>
        </p:nvSpPr>
        <p:spPr>
          <a:xfrm>
            <a:off x="4708891" y="1677509"/>
            <a:ext cx="6756580" cy="3249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endParaRPr lang="ru-RU" sz="2000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1111BBD-57A8-4388-ACB2-22ECE9651013}"/>
              </a:ext>
            </a:extLst>
          </p:cNvPr>
          <p:cNvSpPr txBox="1">
            <a:spLocks/>
          </p:cNvSpPr>
          <p:nvPr/>
        </p:nvSpPr>
        <p:spPr>
          <a:xfrm>
            <a:off x="4504932" y="5519565"/>
            <a:ext cx="7340157" cy="8779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i="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r>
              <a:rPr lang="ru-RU" sz="2100" dirty="0"/>
              <a:t>В 70-80-е годы</a:t>
            </a:r>
            <a:r>
              <a:rPr lang="en-US" sz="2100" dirty="0"/>
              <a:t> XX </a:t>
            </a:r>
            <a:r>
              <a:rPr lang="ru-RU" sz="2100" dirty="0"/>
              <a:t>века Военный инженерный Краснознаменный институт (ВИКИ) имени А. Ф. Можайского создал акустические датчики для определения дефектов конструкций</a:t>
            </a:r>
          </a:p>
          <a:p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53E53C8-B535-4A4A-87D8-B7C49C5523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887" y="563673"/>
            <a:ext cx="5806786" cy="46168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14014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VTI">
  <a:themeElements>
    <a:clrScheme name="Custom 38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E462D"/>
      </a:accent1>
      <a:accent2>
        <a:srgbClr val="595A85"/>
      </a:accent2>
      <a:accent3>
        <a:srgbClr val="8D6F5B"/>
      </a:accent3>
      <a:accent4>
        <a:srgbClr val="FABD2F"/>
      </a:accent4>
      <a:accent5>
        <a:srgbClr val="AF8073"/>
      </a:accent5>
      <a:accent6>
        <a:srgbClr val="787880"/>
      </a:accent6>
      <a:hlink>
        <a:srgbClr val="CC8D00"/>
      </a:hlink>
      <a:folHlink>
        <a:srgbClr val="82829E"/>
      </a:folHlink>
    </a:clrScheme>
    <a:fontScheme name="Savon">
      <a:majorFont>
        <a:latin typeface="Avenir Next LT Pro Ligh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venir Next LT Pro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92_TF56410444" id="{B90EE3AD-7B87-4DBC-A32F-68F479F575F4}" vid="{514B2A49-20D6-4A2D-8438-3789ECD2BF98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{09872B2F-76CB-48AE-BD34-F6A7282DD9F3}tf56410444_win32</Template>
  <TotalTime>78</TotalTime>
  <Words>300</Words>
  <Application>Microsoft Office PowerPoint</Application>
  <PresentationFormat>Широкоэкранный</PresentationFormat>
  <Paragraphs>29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Avenir Next LT Pro</vt:lpstr>
      <vt:lpstr>Calibri</vt:lpstr>
      <vt:lpstr>Century Gothic</vt:lpstr>
      <vt:lpstr>Garamond</vt:lpstr>
      <vt:lpstr>Times New Roman</vt:lpstr>
      <vt:lpstr>СавонVTI</vt:lpstr>
      <vt:lpstr>Контрольная работа на тему:  ”Методы, инструменты, составление алгоритма проведения исследования для целей судебной строительно-технической или стоимостной экспертизы”</vt:lpstr>
      <vt:lpstr>Тремины и определения</vt:lpstr>
      <vt:lpstr>Содержание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Методы, инструменты, составление алгоритма проведения исследования для целей судебной строительно-технической или стоимостной экспертизы</dc:title>
  <dc:creator>Алексей Скляренко</dc:creator>
  <cp:lastModifiedBy>Михаил Гиря</cp:lastModifiedBy>
  <cp:revision>5</cp:revision>
  <dcterms:created xsi:type="dcterms:W3CDTF">2021-12-07T13:09:05Z</dcterms:created>
  <dcterms:modified xsi:type="dcterms:W3CDTF">2022-01-11T08:21:12Z</dcterms:modified>
</cp:coreProperties>
</file>